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9" r:id="rId3"/>
    <p:sldId id="260" r:id="rId4"/>
  </p:sldIdLst>
  <p:sldSz cx="9144000" cy="6858000" type="letter"/>
  <p:notesSz cx="7010400" cy="9296400"/>
  <p:defaultTextStyle>
    <a:defPPr>
      <a:defRPr lang="en-US"/>
    </a:defPPr>
    <a:lvl1pPr algn="ctr" rtl="0" fontAlgn="base">
      <a:lnSpc>
        <a:spcPct val="80000"/>
      </a:lnSpc>
      <a:spcBef>
        <a:spcPct val="0"/>
      </a:spcBef>
      <a:spcAft>
        <a:spcPct val="0"/>
      </a:spcAft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1pPr>
    <a:lvl2pPr marL="457200" algn="ctr" rtl="0" fontAlgn="base">
      <a:lnSpc>
        <a:spcPct val="80000"/>
      </a:lnSpc>
      <a:spcBef>
        <a:spcPct val="0"/>
      </a:spcBef>
      <a:spcAft>
        <a:spcPct val="0"/>
      </a:spcAft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2pPr>
    <a:lvl3pPr marL="914400" algn="ctr" rtl="0" fontAlgn="base">
      <a:lnSpc>
        <a:spcPct val="80000"/>
      </a:lnSpc>
      <a:spcBef>
        <a:spcPct val="0"/>
      </a:spcBef>
      <a:spcAft>
        <a:spcPct val="0"/>
      </a:spcAft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3pPr>
    <a:lvl4pPr marL="1371600" algn="ctr" rtl="0" fontAlgn="base">
      <a:lnSpc>
        <a:spcPct val="80000"/>
      </a:lnSpc>
      <a:spcBef>
        <a:spcPct val="0"/>
      </a:spcBef>
      <a:spcAft>
        <a:spcPct val="0"/>
      </a:spcAft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4pPr>
    <a:lvl5pPr marL="1828800" algn="ctr" rtl="0" fontAlgn="base">
      <a:lnSpc>
        <a:spcPct val="80000"/>
      </a:lnSpc>
      <a:spcBef>
        <a:spcPct val="0"/>
      </a:spcBef>
      <a:spcAft>
        <a:spcPct val="0"/>
      </a:spcAft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3200" b="1" kern="1200">
        <a:solidFill>
          <a:srgbClr val="122855"/>
        </a:solidFill>
        <a:latin typeface="Helvetic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FEDE"/>
    <a:srgbClr val="ACF2B8"/>
    <a:srgbClr val="70F030"/>
    <a:srgbClr val="C3F5C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9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_cover_background_7x10_12101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743200"/>
            <a:ext cx="5943600" cy="5334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6C7DA1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lnSpc>
                <a:spcPct val="100000"/>
              </a:lnSpc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276600"/>
            <a:ext cx="5334000" cy="5334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6C7DA1">
                      <a:alpha val="50000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0" indent="0" algn="l">
              <a:lnSpc>
                <a:spcPct val="100000"/>
              </a:lnSpc>
              <a:buFont typeface="Wingdings" charset="0"/>
              <a:buNone/>
              <a:defRPr sz="2400" b="1" cap="all">
                <a:solidFill>
                  <a:srgbClr val="2A80CC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1066800"/>
            <a:ext cx="8287512" cy="4953000"/>
          </a:xfrm>
        </p:spPr>
        <p:txBody>
          <a:bodyPr/>
          <a:lstStyle>
            <a:lvl1pPr>
              <a:spcBef>
                <a:spcPts val="0"/>
              </a:spcBef>
              <a:buClr>
                <a:srgbClr val="2A80CC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00800"/>
            <a:ext cx="1905000" cy="228600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z="1200" b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228600"/>
          </a:xfrm>
          <a:prstGeom prst="rect">
            <a:avLst/>
          </a:prstGeom>
        </p:spPr>
        <p:txBody>
          <a:bodyPr/>
          <a:lstStyle>
            <a:lvl1pPr algn="r">
              <a:defRPr sz="1200" b="0">
                <a:latin typeface="Arial"/>
                <a:cs typeface="Arial"/>
              </a:defRPr>
            </a:lvl1pPr>
          </a:lstStyle>
          <a:p>
            <a:fld id="{0D370289-E875-5D43-A7D5-9004C2EBFB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609600" y="12954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buClr>
                <a:srgbClr val="EB9500"/>
              </a:buClr>
              <a:buFont typeface="Wingdings" charset="0"/>
              <a:buChar char="§"/>
            </a:pPr>
            <a:endParaRPr lang="en-US" sz="2400" b="0">
              <a:solidFill>
                <a:srgbClr val="333333"/>
              </a:solidFill>
              <a:latin typeface="Arial" charset="0"/>
            </a:endParaRPr>
          </a:p>
        </p:txBody>
      </p:sp>
      <p:sp>
        <p:nvSpPr>
          <p:cNvPr id="1074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5488" y="1066800"/>
            <a:ext cx="8305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3" name="Picture 2" descr="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228600"/>
            <a:ext cx="809372" cy="673100"/>
          </a:xfrm>
          <a:prstGeom prst="rect">
            <a:avLst/>
          </a:prstGeom>
        </p:spPr>
      </p:pic>
      <p:pic>
        <p:nvPicPr>
          <p:cNvPr id="9" name="Picture 8" descr="bottom_lin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570617"/>
            <a:ext cx="9144000" cy="287383"/>
          </a:xfrm>
          <a:prstGeom prst="rect">
            <a:avLst/>
          </a:prstGeom>
        </p:spPr>
      </p:pic>
      <p:pic>
        <p:nvPicPr>
          <p:cNvPr id="10" name="Picture 9" descr="top_line_blank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435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 i="0" cap="all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2pPr>
      <a:lvl3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3pPr>
      <a:lvl4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4pPr>
      <a:lvl5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ts val="0"/>
        </a:spcBef>
        <a:spcAft>
          <a:spcPts val="400"/>
        </a:spcAft>
        <a:buClr>
          <a:srgbClr val="2A83D2"/>
        </a:buClr>
        <a:buFont typeface="Wingdings" charset="0"/>
        <a:buChar char="§"/>
        <a:defRPr sz="24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ts val="0"/>
        </a:spcBef>
        <a:spcAft>
          <a:spcPts val="400"/>
        </a:spcAft>
        <a:buFont typeface="Times" charset="0"/>
        <a:buChar char="•"/>
        <a:defRPr sz="2200">
          <a:solidFill>
            <a:srgbClr val="333333"/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ts val="0"/>
        </a:spcBef>
        <a:spcAft>
          <a:spcPts val="400"/>
        </a:spcAft>
        <a:buChar char="–"/>
        <a:defRPr sz="2000">
          <a:solidFill>
            <a:srgbClr val="333333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ts val="0"/>
        </a:spcBef>
        <a:spcAft>
          <a:spcPts val="400"/>
        </a:spcAft>
        <a:buChar char="›"/>
        <a:defRPr sz="2000">
          <a:solidFill>
            <a:srgbClr val="333333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ts val="0"/>
        </a:spcBef>
        <a:spcAft>
          <a:spcPts val="400"/>
        </a:spcAft>
        <a:buChar char="»"/>
        <a:defRPr sz="2000">
          <a:solidFill>
            <a:srgbClr val="333333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743200"/>
            <a:ext cx="6077857" cy="533400"/>
          </a:xfrm>
        </p:spPr>
        <p:txBody>
          <a:bodyPr/>
          <a:lstStyle/>
          <a:p>
            <a:r>
              <a:rPr lang="en-US" dirty="0" smtClean="0"/>
              <a:t>Platform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3276600"/>
            <a:ext cx="5569857" cy="533400"/>
          </a:xfrm>
        </p:spPr>
        <p:txBody>
          <a:bodyPr/>
          <a:lstStyle/>
          <a:p>
            <a:r>
              <a:rPr lang="en-US" dirty="0" smtClean="0"/>
              <a:t>Vishay Basic training</a:t>
            </a:r>
          </a:p>
          <a:p>
            <a:r>
              <a:rPr lang="en-US" dirty="0" smtClean="0"/>
              <a:t>IHLP power inductors</a:t>
            </a:r>
          </a:p>
          <a:p>
            <a:r>
              <a:rPr lang="en-US" dirty="0" smtClean="0"/>
              <a:t>Low DCR, reduced EMI /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952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28" y="2369414"/>
            <a:ext cx="1332584" cy="54494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70289-E875-5D43-A7D5-9004C2EBFBC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controls / motor drivers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315096" y="3155954"/>
            <a:ext cx="2660333" cy="58183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 Power Inductors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75429" y="3155954"/>
            <a:ext cx="3323770" cy="58183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EMI &amp; Noise Filtering 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at high temperature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407576" y="863194"/>
            <a:ext cx="1068595" cy="19976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Pulse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Width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Modulated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Speed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Control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0" dirty="0">
              <a:solidFill>
                <a:srgbClr val="000000"/>
              </a:solidFill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869824" y="1091476"/>
            <a:ext cx="1147100" cy="14500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EMI Filter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3482520" y="1775892"/>
            <a:ext cx="370097" cy="3966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5035729" y="1763488"/>
            <a:ext cx="359240" cy="12404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Rectangle 28"/>
          <p:cNvSpPr/>
          <p:nvPr/>
        </p:nvSpPr>
        <p:spPr bwMode="auto">
          <a:xfrm>
            <a:off x="5388340" y="913922"/>
            <a:ext cx="752466" cy="19469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DC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Motor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918" y="1091476"/>
            <a:ext cx="1171882" cy="11718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4433" y="1910625"/>
            <a:ext cx="983392" cy="76212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8410" y="2207290"/>
            <a:ext cx="1642835" cy="1338013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3977530"/>
              </p:ext>
            </p:extLst>
          </p:nvPr>
        </p:nvGraphicFramePr>
        <p:xfrm>
          <a:off x="315096" y="3840423"/>
          <a:ext cx="8452708" cy="982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04"/>
                <a:gridCol w="1538514"/>
                <a:gridCol w="2002972"/>
                <a:gridCol w="2013515"/>
                <a:gridCol w="1841203"/>
              </a:tblGrid>
              <a:tr h="2593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Product family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Advantage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Benefit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to the Engineer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Where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should it be considered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Best parameter / example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IHLP power inductors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Low saturation and high frequency filtering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Significant reduction in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radiated noise - EMI (</a:t>
                      </a:r>
                      <a:r>
                        <a:rPr lang="en-US" sz="1050" baseline="0" dirty="0" err="1" smtClean="0">
                          <a:solidFill>
                            <a:schemeClr val="tx1"/>
                          </a:solidFill>
                        </a:rPr>
                        <a:t>ElectroMagnetic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Interference)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Where customers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are driving motors and also used in automotive applications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+180C version (suffix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-8A)</a:t>
                      </a:r>
                    </a:p>
                    <a:p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Nine case sizes 1212-8787, lowest profile height 1 mm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9080530"/>
              </p:ext>
            </p:extLst>
          </p:nvPr>
        </p:nvGraphicFramePr>
        <p:xfrm>
          <a:off x="333240" y="5088657"/>
          <a:ext cx="83565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532"/>
                <a:gridCol w="2785532"/>
                <a:gridCol w="27855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customer benefits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How is this achieved?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Example device / details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Space-saving PCB footprint and profile height versus leaded and competing SMD versions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Composite construction,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reduces </a:t>
                      </a:r>
                      <a:endParaRPr lang="en-US" sz="9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size, provides low DCR (Direct Current Resistance)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Extremely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l</a:t>
                      </a: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imited competition for 6767 and 8787 versions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Eliminates the need for expensive through-hole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products and the associated assembly issues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Construction methodology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Rated current = 5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to 100 Amps in a surface mount package</a:t>
                      </a:r>
                      <a:endParaRPr lang="en-US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8202" y="1100081"/>
            <a:ext cx="792147" cy="686527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2567491" y="2263026"/>
            <a:ext cx="750152" cy="36062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55382" y="1862014"/>
            <a:ext cx="801911" cy="36062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051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096" y="1898775"/>
            <a:ext cx="860448" cy="7297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229" y="1761204"/>
            <a:ext cx="1161452" cy="86309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0400" y="2284727"/>
            <a:ext cx="1642835" cy="133801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70289-E875-5D43-A7D5-9004C2EBFBC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Battery operated equipment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7876776"/>
              </p:ext>
            </p:extLst>
          </p:nvPr>
        </p:nvGraphicFramePr>
        <p:xfrm>
          <a:off x="340494" y="3697514"/>
          <a:ext cx="8374739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589"/>
                <a:gridCol w="2119085"/>
                <a:gridCol w="2481943"/>
                <a:gridCol w="1487714"/>
                <a:gridCol w="1269408"/>
              </a:tblGrid>
              <a:tr h="2593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Product family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Advantage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Benefit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to the Engineer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Where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should it be considered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Best parameter / example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2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IHLP power inductors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Highest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efficiency due to low DCR (Direct Current Resistance) over a wide range of operating frequencies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Low DCR results in improved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efficiency and longer battery life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IHLP offers a significant reduction in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radiated noise - EMI (Electromagnetic interference)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Where customers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</a:rPr>
                        <a:t> have batteries for power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</a:rPr>
                        <a:t>Very low core loss up to 5 MHz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014068"/>
              </p:ext>
            </p:extLst>
          </p:nvPr>
        </p:nvGraphicFramePr>
        <p:xfrm>
          <a:off x="340494" y="5075308"/>
          <a:ext cx="8374740" cy="124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580"/>
                <a:gridCol w="2985694"/>
                <a:gridCol w="25974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customer benefits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How is this achieved?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Example device / details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Space-saving PCB footprint and profile height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Compact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size, low DCR (Direct Current Resistance)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1212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@ 1mm, 1616 / 2020 @ 1.2mm and  2525 @1.8mm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Eliminates the need for expensive through-hole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products and the associated size and assembly issues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Construction methodology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</a:rPr>
                        <a:t> to 100 Amps in a surface mount package</a:t>
                      </a:r>
                      <a:endParaRPr lang="en-US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 bwMode="auto">
          <a:xfrm>
            <a:off x="453153" y="2800793"/>
            <a:ext cx="2660333" cy="537029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 Power Inductors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091543" y="2800794"/>
            <a:ext cx="3323770" cy="537029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Energy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 Storage Inductor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07576" y="914400"/>
            <a:ext cx="1068595" cy="1625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Input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Filter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870623" y="914400"/>
            <a:ext cx="1147100" cy="1625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DC/DC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Converter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0" dirty="0">
              <a:solidFill>
                <a:srgbClr val="000000"/>
              </a:solidFill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3482520" y="1775892"/>
            <a:ext cx="370097" cy="3966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5035729" y="1763488"/>
            <a:ext cx="359240" cy="12404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29"/>
          <p:cNvSpPr/>
          <p:nvPr/>
        </p:nvSpPr>
        <p:spPr bwMode="auto">
          <a:xfrm>
            <a:off x="5412175" y="914401"/>
            <a:ext cx="1003137" cy="1625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Output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Filter</a:t>
            </a: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0" dirty="0">
              <a:solidFill>
                <a:srgbClr val="000000"/>
              </a:solidFill>
              <a:latin typeface="Helvetica" charset="0"/>
              <a:ea typeface="ＭＳ Ｐゴシック" charset="0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0" dirty="0" smtClean="0">
              <a:solidFill>
                <a:srgbClr val="000000"/>
              </a:solidFill>
              <a:latin typeface="Helvetica" charset="0"/>
              <a:ea typeface="ＭＳ Ｐゴシック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6459012" y="1769690"/>
            <a:ext cx="359240" cy="12404"/>
          </a:xfrm>
          <a:prstGeom prst="straightConnector1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/>
          <p:cNvSpPr/>
          <p:nvPr/>
        </p:nvSpPr>
        <p:spPr bwMode="auto">
          <a:xfrm>
            <a:off x="6848592" y="915765"/>
            <a:ext cx="887024" cy="1625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smtClean="0">
                <a:solidFill>
                  <a:srgbClr val="000000"/>
                </a:solidFill>
                <a:latin typeface="Helvetica" charset="0"/>
                <a:ea typeface="ＭＳ Ｐゴシック" charset="0"/>
              </a:rPr>
              <a:t>Load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8055" y="1091187"/>
            <a:ext cx="908879" cy="76428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 bwMode="auto">
          <a:xfrm>
            <a:off x="2578736" y="1854632"/>
            <a:ext cx="714415" cy="36062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062192" y="1861212"/>
            <a:ext cx="754755" cy="36062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559551" y="1854632"/>
            <a:ext cx="702259" cy="360625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ＭＳ Ｐゴシック" charset="0"/>
              </a:rPr>
              <a:t>IHLP®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99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VSH_Landscape_2pg_0904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SH_Landscape_2pg_090409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VSH_Landscape_2pg_0904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_Landscape_2pg_0904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_Landscape_2pg_0904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_Landscape_2pg_0904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_Landscape_2pg_0904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SH_Landscape_2pg_0904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SH_Landscape_2pg_0904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Theme1" id="{38524D2C-2FCB-4B4D-9D07-0035183F4838}" vid="{48058CD1-DCB3-49B3-979A-CEBA41E166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570</TotalTime>
  <Words>347</Words>
  <Application>Microsoft Office PowerPoint</Application>
  <PresentationFormat>Letter Paper (8.5x11 in)</PresentationFormat>
  <Paragraphs>75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Theme1</vt:lpstr>
      <vt:lpstr>Platform products</vt:lpstr>
      <vt:lpstr>Speed controls / motor drivers</vt:lpstr>
      <vt:lpstr>Battery operated equipment</vt:lpstr>
    </vt:vector>
  </TitlesOfParts>
  <Company>Vishay Intertechnology,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Platform products</dc:title>
  <dc:creator>Hunter, Craig</dc:creator>
  <cp:lastModifiedBy>rrosania</cp:lastModifiedBy>
  <cp:revision>20</cp:revision>
  <cp:lastPrinted>2016-07-06T16:39:41Z</cp:lastPrinted>
  <dcterms:created xsi:type="dcterms:W3CDTF">2016-05-20T12:58:59Z</dcterms:created>
  <dcterms:modified xsi:type="dcterms:W3CDTF">2016-07-22T14:33:05Z</dcterms:modified>
</cp:coreProperties>
</file>