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6858000" cy="9144000" type="screen4x3"/>
  <p:notesSz cx="685800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11" autoAdjust="0"/>
  </p:normalViewPr>
  <p:slideViewPr>
    <p:cSldViewPr>
      <p:cViewPr>
        <p:scale>
          <a:sx n="100" d="100"/>
          <a:sy n="100" d="100"/>
        </p:scale>
        <p:origin x="-1008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37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99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81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71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1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64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41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94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89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2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07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9D3D6-4AAB-4154-8A59-E16441D4A7A7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EE02-1146-4B89-9D9D-3358247FA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5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wmf"/><Relationship Id="rId4" Type="http://schemas.openxmlformats.org/officeDocument/2006/relationships/hyperlink" Target="http://www.avx.com/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nip Single Corner Rectangle 20"/>
          <p:cNvSpPr/>
          <p:nvPr/>
        </p:nvSpPr>
        <p:spPr>
          <a:xfrm flipH="1">
            <a:off x="0" y="5600700"/>
            <a:ext cx="6878128" cy="1485900"/>
          </a:xfrm>
          <a:prstGeom prst="snip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5638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Crystal products for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 Internet of Things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128" y="7086600"/>
            <a:ext cx="6898256" cy="2057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-20128" y="7543800"/>
            <a:ext cx="6878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MHz Crystal unit, 32KHz Tuning fork crystal, Clock oscillator and TCXO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481041" y="628347"/>
            <a:ext cx="5868000" cy="4536000"/>
            <a:chOff x="415506" y="500416"/>
            <a:chExt cx="6019800" cy="4681184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415506" y="746418"/>
              <a:ext cx="6019800" cy="4282782"/>
              <a:chOff x="1295400" y="762000"/>
              <a:chExt cx="4267200" cy="3083256"/>
            </a:xfrm>
          </p:grpSpPr>
          <p:sp>
            <p:nvSpPr>
              <p:cNvPr id="8" name="円/楕円 7"/>
              <p:cNvSpPr/>
              <p:nvPr/>
            </p:nvSpPr>
            <p:spPr bwMode="auto">
              <a:xfrm>
                <a:off x="1341570" y="860328"/>
                <a:ext cx="4207944" cy="29849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67000"/>
                </a:schemeClr>
              </a:solidFill>
              <a:ln w="3175" cmpd="dbl" algn="ctr">
                <a:noFill/>
                <a:round/>
                <a:headEnd/>
                <a:tailEnd/>
              </a:ln>
              <a:effectLst/>
              <a:extLst/>
            </p:spPr>
            <p:txBody>
              <a:bodyPr wrap="square" lIns="90000" tIns="46800" rIns="90000" bIns="46800" rtlCol="0" anchor="ctr">
                <a:sp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 bwMode="auto">
              <a:xfrm>
                <a:off x="2172085" y="1367203"/>
                <a:ext cx="2546914" cy="197117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90000"/>
                </a:schemeClr>
              </a:solidFill>
              <a:ln w="3175" cmpd="dbl" algn="ctr">
                <a:noFill/>
                <a:round/>
                <a:headEnd/>
                <a:tailEnd/>
              </a:ln>
              <a:effectLst/>
              <a:extLst/>
            </p:spPr>
            <p:txBody>
              <a:bodyPr wrap="square" lIns="90000" tIns="46800" rIns="90000" bIns="46800" rtlCol="0" anchor="ctr">
                <a:spAutoFit/>
              </a:bodyPr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" name="Picture 7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8317" t="73934" r="15224" b="1792"/>
              <a:stretch/>
            </p:blipFill>
            <p:spPr bwMode="auto">
              <a:xfrm>
                <a:off x="3657609" y="3210872"/>
                <a:ext cx="885883" cy="6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50690" b="83448" l="83158" r="100000">
                            <a14:foregroundMark x1="91316" y1="62414" x2="91316" y2="62414"/>
                            <a14:foregroundMark x1="91053" y1="56897" x2="91053" y2="56897"/>
                            <a14:foregroundMark x1="90526" y1="76897" x2="90526" y2="76897"/>
                            <a14:foregroundMark x1="92368" y1="72414" x2="92368" y2="72414"/>
                            <a14:backgroundMark x1="98158" y1="58966" x2="98158" y2="58966"/>
                            <a14:backgroundMark x1="96579" y1="75517" x2="96579" y2="755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639" t="53579" b="15370"/>
              <a:stretch/>
            </p:blipFill>
            <p:spPr bwMode="auto">
              <a:xfrm>
                <a:off x="4836943" y="2459642"/>
                <a:ext cx="536894" cy="90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26552" b="44483" l="80000" r="99737">
                            <a14:foregroundMark x1="97632" y1="38621" x2="97632" y2="38621"/>
                            <a14:foregroundMark x1="97895" y1="36552" x2="97895" y2="36552"/>
                            <a14:foregroundMark x1="97895" y1="35862" x2="97895" y2="35862"/>
                            <a14:foregroundMark x1="98684" y1="37931" x2="98684" y2="37931"/>
                            <a14:foregroundMark x1="87895" y1="41379" x2="87895" y2="41379"/>
                            <a14:foregroundMark x1="83158" y1="35517" x2="83158" y2="35172"/>
                            <a14:foregroundMark x1="86579" y1="29655" x2="86579" y2="29655"/>
                            <a14:backgroundMark x1="83947" y1="40345" x2="83947" y2="40345"/>
                            <a14:backgroundMark x1="97105" y1="43103" x2="97632" y2="43103"/>
                            <a14:backgroundMark x1="97632" y1="30345" x2="97632" y2="30345"/>
                            <a14:backgroundMark x1="81842" y1="28621" x2="81842" y2="286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8275" t="24733" b="55808"/>
              <a:stretch/>
            </p:blipFill>
            <p:spPr bwMode="auto">
              <a:xfrm>
                <a:off x="4590602" y="1550559"/>
                <a:ext cx="971998" cy="675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円/楕円 12"/>
              <p:cNvSpPr/>
              <p:nvPr/>
            </p:nvSpPr>
            <p:spPr>
              <a:xfrm>
                <a:off x="2072027" y="1933724"/>
                <a:ext cx="2706271" cy="619513"/>
              </a:xfrm>
              <a:prstGeom prst="ellipse">
                <a:avLst/>
              </a:prstGeom>
              <a:noFill/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 rot="2700000">
                <a:off x="2144544" y="1951999"/>
                <a:ext cx="2647012" cy="609045"/>
              </a:xfrm>
              <a:prstGeom prst="ellipse">
                <a:avLst/>
              </a:prstGeom>
              <a:noFill/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 rot="18900000">
                <a:off x="2143556" y="1930695"/>
                <a:ext cx="2602281" cy="619513"/>
              </a:xfrm>
              <a:prstGeom prst="ellipse">
                <a:avLst/>
              </a:prstGeom>
              <a:noFill/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6" name="Picture 7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10690" b="75172" l="23158" r="83158">
                            <a14:foregroundMark x1="46579" y1="37586" x2="46579" y2="37586"/>
                            <a14:foregroundMark x1="51053" y1="22759" x2="52105" y2="23448"/>
                            <a14:foregroundMark x1="64211" y1="40345" x2="65000" y2="41724"/>
                            <a14:foregroundMark x1="60000" y1="53448" x2="60000" y2="53448"/>
                            <a14:foregroundMark x1="52105" y1="59310" x2="52105" y2="59310"/>
                            <a14:backgroundMark x1="33421" y1="30690" x2="33421" y2="30690"/>
                            <a14:backgroundMark x1="32632" y1="43448" x2="32632" y2="45172"/>
                            <a14:backgroundMark x1="35526" y1="60690" x2="35789" y2="61724"/>
                            <a14:backgroundMark x1="74474" y1="65862" x2="74474" y2="65862"/>
                            <a14:backgroundMark x1="77105" y1="22414" x2="77105" y2="224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539" t="10930" r="15791" b="24035"/>
              <a:stretch/>
            </p:blipFill>
            <p:spPr bwMode="auto">
              <a:xfrm>
                <a:off x="2269832" y="1374470"/>
                <a:ext cx="2351421" cy="1956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0" b="40345" l="0" r="32895">
                            <a14:foregroundMark x1="10000" y1="31724" x2="10000" y2="31724"/>
                            <a14:foregroundMark x1="6316" y1="24828" x2="6316" y2="24828"/>
                            <a14:foregroundMark x1="4474" y1="17931" x2="4474" y2="17931"/>
                            <a14:foregroundMark x1="6316" y1="17586" x2="6316" y2="17586"/>
                            <a14:foregroundMark x1="8158" y1="17586" x2="8158" y2="17586"/>
                            <a14:foregroundMark x1="11316" y1="19310" x2="11316" y2="19310"/>
                            <a14:foregroundMark x1="13684" y1="27931" x2="13684" y2="27931"/>
                            <a14:foregroundMark x1="18947" y1="30345" x2="19474" y2="30690"/>
                            <a14:foregroundMark x1="12895" y1="35517" x2="12895" y2="35517"/>
                            <a14:foregroundMark x1="24211" y1="17586" x2="24211" y2="17586"/>
                            <a14:foregroundMark x1="27632" y1="17931" x2="27632" y2="17931"/>
                            <a14:foregroundMark x1="26842" y1="12759" x2="26842" y2="12759"/>
                            <a14:foregroundMark x1="25000" y1="11034" x2="25000" y2="11034"/>
                            <a14:foregroundMark x1="24737" y1="8966" x2="24737" y2="8966"/>
                            <a14:foregroundMark x1="24474" y1="6552" x2="24474" y2="6552"/>
                            <a14:foregroundMark x1="27368" y1="6207" x2="27368" y2="6207"/>
                            <a14:foregroundMark x1="28158" y1="6552" x2="28158" y2="6552"/>
                            <a14:foregroundMark x1="26053" y1="16897" x2="26053" y2="16897"/>
                            <a14:foregroundMark x1="27105" y1="19655" x2="27105" y2="19655"/>
                            <a14:foregroundMark x1="24474" y1="19310" x2="24474" y2="19310"/>
                            <a14:foregroundMark x1="23421" y1="3793" x2="23421" y2="3793"/>
                            <a14:foregroundMark x1="25526" y1="4138" x2="25526" y2="4138"/>
                            <a14:foregroundMark x1="27368" y1="4138" x2="27368" y2="4138"/>
                            <a14:foregroundMark x1="27632" y1="9310" x2="27632" y2="9310"/>
                            <a14:foregroundMark x1="3684" y1="19310" x2="3684" y2="19310"/>
                            <a14:foregroundMark x1="5263" y1="19655" x2="5263" y2="19655"/>
                            <a14:foregroundMark x1="6842" y1="20000" x2="6842" y2="20000"/>
                            <a14:foregroundMark x1="11579" y1="17586" x2="11579" y2="17586"/>
                            <a14:backgroundMark x1="5263" y1="3793" x2="5263" y2="3793"/>
                            <a14:backgroundMark x1="18947" y1="18276" x2="18947" y2="19655"/>
                            <a14:backgroundMark x1="28158" y1="28621" x2="28158" y2="28621"/>
                            <a14:backgroundMark x1="25000" y1="37241" x2="25000" y2="372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67731" b="59653"/>
              <a:stretch/>
            </p:blipFill>
            <p:spPr bwMode="auto">
              <a:xfrm>
                <a:off x="1382669" y="795178"/>
                <a:ext cx="1250668" cy="1213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80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608" t="-2090" b="-2536"/>
              <a:stretch/>
            </p:blipFill>
            <p:spPr bwMode="auto">
              <a:xfrm>
                <a:off x="1709778" y="2876892"/>
                <a:ext cx="723031" cy="90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4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38966" b="66552" l="1579" r="22105">
                            <a14:foregroundMark x1="9474" y1="51724" x2="9474" y2="51724"/>
                            <a14:foregroundMark x1="9474" y1="48276" x2="9474" y2="48276"/>
                            <a14:foregroundMark x1="15000" y1="54483" x2="15526" y2="55172"/>
                            <a14:foregroundMark x1="12368" y1="60690" x2="12368" y2="60690"/>
                            <a14:foregroundMark x1="8947" y1="58966" x2="8947" y2="58966"/>
                            <a14:foregroundMark x1="14474" y1="48276" x2="14474" y2="48276"/>
                            <a14:foregroundMark x1="16053" y1="44138" x2="16053" y2="44138"/>
                            <a14:foregroundMark x1="14737" y1="52414" x2="14737" y2="52414"/>
                            <a14:foregroundMark x1="16842" y1="52414" x2="16842" y2="52414"/>
                            <a14:backgroundMark x1="6316" y1="44483" x2="6316" y2="44483"/>
                            <a14:backgroundMark x1="19737" y1="58621" x2="19737" y2="586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8203" r="77036" b="33356"/>
              <a:stretch/>
            </p:blipFill>
            <p:spPr bwMode="auto">
              <a:xfrm>
                <a:off x="1295400" y="1935002"/>
                <a:ext cx="890025" cy="855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65766" b="96096" l="66766" r="97923">
                            <a14:foregroundMark x1="75964" y1="74474" x2="75964" y2="74474"/>
                            <a14:foregroundMark x1="81306" y1="72072" x2="81306" y2="72072"/>
                            <a14:foregroundMark x1="84866" y1="72072" x2="84866" y2="72072"/>
                            <a14:foregroundMark x1="80119" y1="89489" x2="80119" y2="89489"/>
                            <a14:foregroundMark x1="73591" y1="87688" x2="73591" y2="87688"/>
                            <a14:foregroundMark x1="89911" y1="87087" x2="89911" y2="87087"/>
                            <a14:foregroundMark x1="93175" y1="78679" x2="93175" y2="78679"/>
                            <a14:foregroundMark x1="91691" y1="74174" x2="91691" y2="74174"/>
                            <a14:foregroundMark x1="87834" y1="71471" x2="87834" y2="71471"/>
                            <a14:backgroundMark x1="70030" y1="69670" x2="70030" y2="69670"/>
                            <a14:backgroundMark x1="94065" y1="68769" x2="94955" y2="69970"/>
                            <a14:backgroundMark x1="95549" y1="90090" x2="96142" y2="91291"/>
                            <a14:backgroundMark x1="70326" y1="93393" x2="70326" y2="9339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6779" t="65379" r="1921" b="4987"/>
              <a:stretch/>
            </p:blipFill>
            <p:spPr bwMode="auto">
              <a:xfrm>
                <a:off x="4333077" y="762000"/>
                <a:ext cx="724837" cy="698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4" name="Picture 2" descr="http://healthtechnews.jp/wp-content/uploads/2014/01/%E3%82%B9%E3%82%AF%E3%83%AA%E3%83%BC%E3%83%B3%E3%82%B7%E3%83%A7%E3%83%83%E3%83%88-2014-01-08-8.50.24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13252" y="500416"/>
              <a:ext cx="882142" cy="876300"/>
            </a:xfrm>
            <a:prstGeom prst="rect">
              <a:avLst/>
            </a:prstGeom>
            <a:noFill/>
          </p:spPr>
        </p:pic>
        <p:pic>
          <p:nvPicPr>
            <p:cNvPr id="3078" name="Picture 6" descr="http://www.nagaimegane.co.jp/fireworks/rionpower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90800" y="4329901"/>
              <a:ext cx="612000" cy="8516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2421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2484222"/>
              </p:ext>
            </p:extLst>
          </p:nvPr>
        </p:nvGraphicFramePr>
        <p:xfrm>
          <a:off x="838200" y="1293495"/>
          <a:ext cx="4965705" cy="929640"/>
        </p:xfrm>
        <a:graphic>
          <a:graphicData uri="http://schemas.openxmlformats.org/drawingml/2006/table">
            <a:tbl>
              <a:tblPr/>
              <a:tblGrid>
                <a:gridCol w="993141"/>
                <a:gridCol w="993141"/>
                <a:gridCol w="993141"/>
                <a:gridCol w="993141"/>
                <a:gridCol w="99314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Series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size  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range 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 tolerance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(PPM)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 stability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 to +85C(PPM)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CX1612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 x 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24 - 60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CX2016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 x 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16 - 60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CX2520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 x 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12 - 54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5486400"/>
            <a:ext cx="488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For MCU / Application processor</a:t>
            </a:r>
            <a:endParaRPr lang="en-US" sz="2000" b="1" i="1" dirty="0">
              <a:solidFill>
                <a:srgbClr val="00B0F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597932"/>
            <a:ext cx="579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3874" y="228600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AVX/Kyocera Crystal products for the Internet of Things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97037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MHz Crystal unit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2531853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32KHz Tuning fork crystal unit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" y="3868947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TCXO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3874" y="634246"/>
            <a:ext cx="7096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For Wireless application  -BLE, WiFi and GPS-</a:t>
            </a:r>
            <a:endParaRPr lang="en-US" sz="2000" b="1" i="1" dirty="0">
              <a:solidFill>
                <a:srgbClr val="00B0F0"/>
              </a:solidFill>
            </a:endParaRPr>
          </a:p>
        </p:txBody>
      </p:sp>
      <p:graphicFrame>
        <p:nvGraphicFramePr>
          <p:cNvPr id="2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6705267"/>
              </p:ext>
            </p:extLst>
          </p:nvPr>
        </p:nvGraphicFramePr>
        <p:xfrm>
          <a:off x="838200" y="2850096"/>
          <a:ext cx="4965705" cy="729615"/>
        </p:xfrm>
        <a:graphic>
          <a:graphicData uri="http://schemas.openxmlformats.org/drawingml/2006/table">
            <a:tbl>
              <a:tblPr/>
              <a:tblGrid>
                <a:gridCol w="993141"/>
                <a:gridCol w="993141"/>
                <a:gridCol w="993141"/>
                <a:gridCol w="993141"/>
                <a:gridCol w="99314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Series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size  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 tolerance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(PPM)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 stability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 to +85C(PPM)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ESR            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Kohm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ST2012SB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 x 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ST3215SB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 x 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0021242"/>
              </p:ext>
            </p:extLst>
          </p:nvPr>
        </p:nvGraphicFramePr>
        <p:xfrm>
          <a:off x="838200" y="4191000"/>
          <a:ext cx="4965705" cy="1129665"/>
        </p:xfrm>
        <a:graphic>
          <a:graphicData uri="http://schemas.openxmlformats.org/drawingml/2006/table">
            <a:tbl>
              <a:tblPr/>
              <a:tblGrid>
                <a:gridCol w="993141"/>
                <a:gridCol w="993141"/>
                <a:gridCol w="993141"/>
                <a:gridCol w="993141"/>
                <a:gridCol w="99314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Series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size  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range 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Freq. stability      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 to +85C(PPM)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Supply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voltage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KT1612A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 x 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+/-0.5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+/-2.0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1.68 - 3.63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KT2016K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 x 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+/-0.5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+/-2.0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1.68 - 3.63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KT2520K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 x 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+/-0.5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+/-2.0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1.68 -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KT3225K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 x 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+/-0.5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+/-2.0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1.68 -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130665"/>
              </p:ext>
            </p:extLst>
          </p:nvPr>
        </p:nvGraphicFramePr>
        <p:xfrm>
          <a:off x="838200" y="6137910"/>
          <a:ext cx="4965705" cy="1129665"/>
        </p:xfrm>
        <a:graphic>
          <a:graphicData uri="http://schemas.openxmlformats.org/drawingml/2006/table">
            <a:tbl>
              <a:tblPr/>
              <a:tblGrid>
                <a:gridCol w="993141"/>
                <a:gridCol w="993141"/>
                <a:gridCol w="993141"/>
                <a:gridCol w="993141"/>
                <a:gridCol w="99314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Series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size  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range 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 tolerance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(PPM)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 stability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 to +85C(PPM)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CX1612DB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 x 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24 - 60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CX2016DB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 x 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16 - 60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CX2520DB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 x 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12 - 54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CX3225SB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 x 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12 - 54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15"/>
          <p:cNvSpPr txBox="1"/>
          <p:nvPr/>
        </p:nvSpPr>
        <p:spPr>
          <a:xfrm>
            <a:off x="762000" y="5822729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MHz Crystal unit</a:t>
            </a:r>
            <a:endParaRPr lang="en-US" sz="1400" b="1" dirty="0"/>
          </a:p>
        </p:txBody>
      </p:sp>
      <p:sp>
        <p:nvSpPr>
          <p:cNvPr id="28" name="TextBox 22"/>
          <p:cNvSpPr txBox="1"/>
          <p:nvPr/>
        </p:nvSpPr>
        <p:spPr>
          <a:xfrm>
            <a:off x="762000" y="7587507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Clock oscillator</a:t>
            </a:r>
            <a:endParaRPr lang="en-US" sz="1400" b="1" dirty="0"/>
          </a:p>
        </p:txBody>
      </p:sp>
      <p:graphicFrame>
        <p:nvGraphicFramePr>
          <p:cNvPr id="2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0021242"/>
              </p:ext>
            </p:extLst>
          </p:nvPr>
        </p:nvGraphicFramePr>
        <p:xfrm>
          <a:off x="838200" y="7909560"/>
          <a:ext cx="4965705" cy="929640"/>
        </p:xfrm>
        <a:graphic>
          <a:graphicData uri="http://schemas.openxmlformats.org/drawingml/2006/table">
            <a:tbl>
              <a:tblPr/>
              <a:tblGrid>
                <a:gridCol w="993141"/>
                <a:gridCol w="993141"/>
                <a:gridCol w="993141"/>
                <a:gridCol w="993141"/>
                <a:gridCol w="99314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Series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size  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range 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Freq. stability      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 to +85C(PPM)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Supply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voltage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KC2016K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 x 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+/-0.5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+/-2.0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1.68 - 3.63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KC2520K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 x 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+/-0.5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+/-2.0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1.68 - 3.63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</a:rPr>
                        <a:t>KC3225K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 x 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10 - 52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+/-0.5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+/-2.0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1.68 -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21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 bwMode="auto">
          <a:xfrm>
            <a:off x="708526" y="3833853"/>
            <a:ext cx="5410200" cy="2988000"/>
          </a:xfrm>
          <a:prstGeom prst="roundRect">
            <a:avLst>
              <a:gd name="adj" fmla="val 3779"/>
            </a:avLst>
          </a:prstGeom>
          <a:solidFill>
            <a:schemeClr val="bg1"/>
          </a:solidFill>
          <a:ln w="3175" cmpd="dbl" algn="ctr">
            <a:solidFill>
              <a:schemeClr val="accent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54" name="Picture 6" descr="ST2012SB"/>
          <p:cNvPicPr>
            <a:picLocks noChangeAspect="1" noChangeArrowheads="1"/>
          </p:cNvPicPr>
          <p:nvPr/>
        </p:nvPicPr>
        <p:blipFill>
          <a:blip r:embed="rId2" cstate="print"/>
          <a:srcRect t="8118" b="18820"/>
          <a:stretch>
            <a:fillRect/>
          </a:stretch>
        </p:blipFill>
        <p:spPr bwMode="auto">
          <a:xfrm>
            <a:off x="3662709" y="5510253"/>
            <a:ext cx="118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6" descr="CX1612SB"/>
          <p:cNvPicPr>
            <a:picLocks noChangeAspect="1" noChangeArrowheads="1"/>
          </p:cNvPicPr>
          <p:nvPr/>
        </p:nvPicPr>
        <p:blipFill>
          <a:blip r:embed="rId3" cstate="print"/>
          <a:srcRect t="16174" b="11045"/>
          <a:stretch>
            <a:fillRect/>
          </a:stretch>
        </p:blipFill>
        <p:spPr bwMode="auto">
          <a:xfrm>
            <a:off x="3649060" y="4462789"/>
            <a:ext cx="118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1519555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Most </a:t>
            </a:r>
            <a:r>
              <a:rPr lang="en-US" sz="1400" dirty="0" err="1" smtClean="0"/>
              <a:t>IoT</a:t>
            </a:r>
            <a:r>
              <a:rPr lang="en-US" sz="1400" dirty="0" smtClean="0"/>
              <a:t> MCU / Connectivity chips currently require small and high precision crystal products, such as crystal unit, clock oscillator and TCXO.  </a:t>
            </a:r>
            <a:r>
              <a:rPr lang="en-US" altLang="ja-JP" sz="1400" dirty="0" smtClean="0">
                <a:ea typeface="ＭＳ Ｐゴシック" charset="-128"/>
              </a:rPr>
              <a:t>Kyocera is the only company who provides the in-house vertical supply-chain of synthetic quartz crystals, crystal units and ceramic packages.  This gives us a great advantage in manufacturing cost compared with the competitors.  Our emphasis is on high end crystal units that require tight frequency stability in smaller packages targeting</a:t>
            </a:r>
            <a:r>
              <a:rPr lang="en-US" sz="1400" dirty="0" smtClean="0"/>
              <a:t> </a:t>
            </a:r>
            <a:r>
              <a:rPr lang="en-US" sz="1400" dirty="0" err="1" smtClean="0"/>
              <a:t>IoT</a:t>
            </a:r>
            <a:r>
              <a:rPr lang="en-US" sz="1400" dirty="0" smtClean="0"/>
              <a:t> devices. </a:t>
            </a:r>
          </a:p>
          <a:p>
            <a:endParaRPr lang="en-US" sz="1400" dirty="0" smtClean="0"/>
          </a:p>
          <a:p>
            <a:r>
              <a:rPr lang="en-US" sz="1400" dirty="0" smtClean="0"/>
              <a:t>The diagram below shows the necessity of crystal units on BLE application which is required by </a:t>
            </a:r>
            <a:r>
              <a:rPr lang="en-US" sz="1400" dirty="0" err="1" smtClean="0"/>
              <a:t>IoT</a:t>
            </a:r>
            <a:r>
              <a:rPr lang="en-US" sz="1400" dirty="0" smtClean="0"/>
              <a:t> device.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3400" y="6781800"/>
            <a:ext cx="579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 smtClean="0"/>
              <a:t>For design suggestions, part recommendations, or other assistance, please contact your local AVX sales office or visit us at </a:t>
            </a:r>
            <a:r>
              <a:rPr lang="en-US" sz="1400" dirty="0" smtClean="0">
                <a:hlinkClick r:id="rId4"/>
              </a:rPr>
              <a:t>www.avx.com</a:t>
            </a:r>
            <a:r>
              <a:rPr lang="en-US" sz="1400" dirty="0" smtClean="0"/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874" y="228600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AVX Passive Components for the Internet of Things</a:t>
            </a:r>
            <a:endParaRPr lang="en-US" b="1" dirty="0"/>
          </a:p>
        </p:txBody>
      </p:sp>
      <p:pic>
        <p:nvPicPr>
          <p:cNvPr id="23" name="Picture 4" descr="003"/>
          <p:cNvPicPr>
            <a:picLocks noChangeAspect="1" noChangeArrowheads="1"/>
          </p:cNvPicPr>
          <p:nvPr/>
        </p:nvPicPr>
        <p:blipFill>
          <a:blip r:embed="rId5" cstate="print"/>
          <a:srcRect t="19481" b="16811"/>
          <a:stretch>
            <a:fillRect/>
          </a:stretch>
        </p:blipFill>
        <p:spPr bwMode="auto">
          <a:xfrm>
            <a:off x="436728" y="7577920"/>
            <a:ext cx="5976000" cy="137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edia.screensteps.me/gau/9e9d9t/01d14f19-71d7-483d-b5bc-f8ad80fff693.png?1312600714"/>
          <p:cNvPicPr>
            <a:picLocks noChangeAspect="1" noChangeArrowheads="1"/>
          </p:cNvPicPr>
          <p:nvPr/>
        </p:nvPicPr>
        <p:blipFill>
          <a:blip r:embed="rId6" cstate="print"/>
          <a:srcRect t="10201" b="69397"/>
          <a:stretch>
            <a:fillRect/>
          </a:stretch>
        </p:blipFill>
        <p:spPr bwMode="auto">
          <a:xfrm>
            <a:off x="424800" y="533400"/>
            <a:ext cx="5976000" cy="914400"/>
          </a:xfrm>
          <a:prstGeom prst="rect">
            <a:avLst/>
          </a:prstGeom>
          <a:noFill/>
        </p:spPr>
      </p:pic>
      <p:grpSp>
        <p:nvGrpSpPr>
          <p:cNvPr id="27" name="グループ化 26"/>
          <p:cNvGrpSpPr/>
          <p:nvPr/>
        </p:nvGrpSpPr>
        <p:grpSpPr>
          <a:xfrm>
            <a:off x="2585761" y="609600"/>
            <a:ext cx="1681439" cy="721731"/>
            <a:chOff x="6862211" y="4108050"/>
            <a:chExt cx="1680891" cy="739616"/>
          </a:xfrm>
        </p:grpSpPr>
        <p:pic>
          <p:nvPicPr>
            <p:cNvPr id="28" name="Picture 14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C4EF"/>
                </a:clrFrom>
                <a:clrTo>
                  <a:srgbClr val="FFC4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77425">
              <a:off x="6862211" y="4108050"/>
              <a:ext cx="972000" cy="739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DBDB"/>
                </a:clrFrom>
                <a:clrTo>
                  <a:srgbClr val="FFDBD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62385">
              <a:off x="7679102" y="4164588"/>
              <a:ext cx="864000" cy="649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図 11" descr="x.gif"/>
          <p:cNvPicPr>
            <a:picLocks noChangeAspect="1"/>
          </p:cNvPicPr>
          <p:nvPr/>
        </p:nvPicPr>
        <p:blipFill>
          <a:blip r:embed="rId9" cstate="print"/>
          <a:srcRect l="23985" t="25513" r="24712" b="19843"/>
          <a:stretch>
            <a:fillRect/>
          </a:stretch>
        </p:blipFill>
        <p:spPr bwMode="auto">
          <a:xfrm>
            <a:off x="4413782" y="609600"/>
            <a:ext cx="671146" cy="5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 l="3918" t="13636" r="5968" b="13636"/>
          <a:stretch>
            <a:fillRect/>
          </a:stretch>
        </p:blipFill>
        <p:spPr bwMode="auto">
          <a:xfrm>
            <a:off x="449240" y="560698"/>
            <a:ext cx="1224000" cy="8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635" y="762000"/>
            <a:ext cx="954165" cy="72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水晶サンプル⑥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7" t="17312" r="3163" b="10170"/>
          <a:stretch>
            <a:fillRect/>
          </a:stretch>
        </p:blipFill>
        <p:spPr bwMode="auto">
          <a:xfrm>
            <a:off x="5334000" y="745067"/>
            <a:ext cx="990600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グループ化 38"/>
          <p:cNvGrpSpPr/>
          <p:nvPr/>
        </p:nvGrpSpPr>
        <p:grpSpPr>
          <a:xfrm>
            <a:off x="1104218" y="4476749"/>
            <a:ext cx="1752600" cy="1619251"/>
            <a:chOff x="870066" y="3962400"/>
            <a:chExt cx="1752600" cy="1619251"/>
          </a:xfrm>
        </p:grpSpPr>
        <p:pic>
          <p:nvPicPr>
            <p:cNvPr id="1030" name="Picture 6" descr="http://1.bp.blogspot.com/-XAD8eYBjQok/VgXdFN67iVI/AAAAAAAAyj0/l73df2rO6Ek/s800/computer_lsi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14400" y="3962400"/>
              <a:ext cx="1692268" cy="1619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テキスト ボックス 37"/>
            <p:cNvSpPr txBox="1"/>
            <p:nvPr/>
          </p:nvSpPr>
          <p:spPr>
            <a:xfrm rot="780000">
              <a:off x="870066" y="4395377"/>
              <a:ext cx="175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solidFill>
                    <a:schemeClr val="bg1"/>
                  </a:solidFill>
                </a:rPr>
                <a:t>BLE IC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1" name="直線コネクタ 40"/>
          <p:cNvCxnSpPr/>
          <p:nvPr/>
        </p:nvCxnSpPr>
        <p:spPr>
          <a:xfrm>
            <a:off x="2821061" y="4700485"/>
            <a:ext cx="828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821061" y="4964341"/>
            <a:ext cx="828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2821061" y="5711557"/>
            <a:ext cx="828000" cy="0"/>
          </a:xfrm>
          <a:prstGeom prst="line">
            <a:avLst/>
          </a:prstGeom>
          <a:ln w="127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821061" y="5975413"/>
            <a:ext cx="828000" cy="0"/>
          </a:xfrm>
          <a:prstGeom prst="line">
            <a:avLst/>
          </a:prstGeom>
          <a:ln w="127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2810861" y="466750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HFCLK</a:t>
            </a:r>
            <a:endParaRPr kumimoji="1" lang="ja-JP" altLang="en-US" sz="1600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810861" y="567061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LFCLK</a:t>
            </a:r>
            <a:endParaRPr kumimoji="1" lang="ja-JP" altLang="en-US" sz="1600" b="1" dirty="0"/>
          </a:p>
        </p:txBody>
      </p:sp>
      <p:sp>
        <p:nvSpPr>
          <p:cNvPr id="52" name="正方形/長方形 51"/>
          <p:cNvSpPr/>
          <p:nvPr/>
        </p:nvSpPr>
        <p:spPr>
          <a:xfrm>
            <a:off x="3649061" y="5510253"/>
            <a:ext cx="1188000" cy="685800"/>
          </a:xfrm>
          <a:prstGeom prst="rect">
            <a:avLst/>
          </a:prstGeom>
          <a:noFill/>
          <a:ln w="28575" cmpd="sng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649061" y="4477573"/>
            <a:ext cx="1188000" cy="685800"/>
          </a:xfrm>
          <a:prstGeom prst="rect">
            <a:avLst/>
          </a:prstGeom>
          <a:noFill/>
          <a:ln w="28575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888733" y="4466789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16MHz  24MHz</a:t>
            </a:r>
          </a:p>
          <a:p>
            <a:pPr algn="ctr"/>
            <a:r>
              <a:rPr kumimoji="1" lang="en-US" altLang="ja-JP" sz="1400" b="1" dirty="0" smtClean="0"/>
              <a:t>32MHz</a:t>
            </a:r>
            <a:endParaRPr kumimoji="1" lang="ja-JP" altLang="en-US" sz="1400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759102" y="4181725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00B0F0"/>
                </a:solidFill>
              </a:rPr>
              <a:t>MHz crystal unit for main clock</a:t>
            </a:r>
            <a:endParaRPr kumimoji="1" lang="ja-JP" altLang="en-US" sz="1400" b="1" dirty="0">
              <a:solidFill>
                <a:srgbClr val="00B0F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85090" y="391005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/>
              <a:t>Clock Management</a:t>
            </a:r>
            <a:endParaRPr kumimoji="1" lang="ja-JP" altLang="en-US" sz="2000" b="1" u="sng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235102" y="6348453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Most of case, 2 types of crystal units are required.</a:t>
            </a:r>
            <a:endParaRPr kumimoji="1" lang="ja-JP" altLang="en-US" sz="1400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888733" y="5812076"/>
            <a:ext cx="1107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32.768kHz</a:t>
            </a:r>
            <a:endParaRPr kumimoji="1" lang="ja-JP" altLang="en-US" sz="14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759102" y="5221355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FF3399"/>
                </a:solidFill>
              </a:rPr>
              <a:t>KHz crystal unit for sleep clock</a:t>
            </a:r>
            <a:endParaRPr kumimoji="1" lang="ja-JP" altLang="en-US" sz="1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9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558</Words>
  <Application>Microsoft Office PowerPoint</Application>
  <PresentationFormat>On-screen Show (4:3)</PresentationFormat>
  <Paragraphs>132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Edgardo Menendez</dc:creator>
  <cp:lastModifiedBy>kgeyer</cp:lastModifiedBy>
  <cp:revision>28</cp:revision>
  <cp:lastPrinted>2016-02-25T16:46:02Z</cp:lastPrinted>
  <dcterms:created xsi:type="dcterms:W3CDTF">2015-12-07T20:42:23Z</dcterms:created>
  <dcterms:modified xsi:type="dcterms:W3CDTF">2016-02-25T18:23:22Z</dcterms:modified>
</cp:coreProperties>
</file>